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7" r:id="rId2"/>
    <p:sldId id="388" r:id="rId3"/>
    <p:sldId id="257" r:id="rId4"/>
    <p:sldId id="420" r:id="rId5"/>
    <p:sldId id="292" r:id="rId6"/>
    <p:sldId id="395" r:id="rId7"/>
    <p:sldId id="373" r:id="rId8"/>
    <p:sldId id="421" r:id="rId9"/>
    <p:sldId id="414" r:id="rId10"/>
    <p:sldId id="417" r:id="rId11"/>
    <p:sldId id="415" r:id="rId12"/>
    <p:sldId id="426" r:id="rId13"/>
    <p:sldId id="293" r:id="rId14"/>
  </p:sldIdLst>
  <p:sldSz cx="12192000" cy="6858000"/>
  <p:notesSz cx="6858000" cy="9144000"/>
  <p:embeddedFontLst>
    <p:embeddedFont>
      <p:font typeface="Arial Unicode MS" panose="020B0604020202020204" pitchFamily="34" charset="-128"/>
      <p:regular r:id="rId17"/>
    </p:embeddedFont>
    <p:embeddedFont>
      <p:font typeface="Bebas Neue" panose="020B0604020202020204" charset="0"/>
      <p:regular r:id="rId18"/>
    </p:embeddedFont>
    <p:embeddedFont>
      <p:font typeface="맑은 고딕" panose="020B0503020000020004" pitchFamily="34" charset="-127"/>
      <p:regular r:id="rId19"/>
      <p:bold r:id="rId20"/>
    </p:embeddedFont>
    <p:embeddedFont>
      <p:font typeface="Poppins Light" panose="020B0604020202020204" charset="0"/>
      <p:regular r:id="rId21"/>
      <p:italic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1F1"/>
    <a:srgbClr val="FF3716"/>
    <a:srgbClr val="252125"/>
    <a:srgbClr val="1D1A1D"/>
    <a:srgbClr val="0B090B"/>
    <a:srgbClr val="F2F2F2"/>
    <a:srgbClr val="D7D7D7"/>
    <a:srgbClr val="3800AC"/>
    <a:srgbClr val="FF246E"/>
    <a:srgbClr val="FFBD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06" autoAdjust="0"/>
    <p:restoredTop sz="94660"/>
  </p:normalViewPr>
  <p:slideViewPr>
    <p:cSldViewPr snapToGrid="0">
      <p:cViewPr>
        <p:scale>
          <a:sx n="75" d="100"/>
          <a:sy n="75" d="100"/>
        </p:scale>
        <p:origin x="-636" y="-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066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59230B0E-39ED-45EA-AD95-669D0616B3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AA82B798-201A-4B14-B1F0-6A660C5C72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EE2F5857-B39B-4284-A086-C6DE2719C9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3EF34-7656-4396-AEBE-2B554E5E93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782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4.sv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2025-04-26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4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671D05AA-19CE-4E79-B6DD-57C9F70507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19" y="1150219"/>
            <a:ext cx="4557562" cy="4557562"/>
          </a:xfrm>
          <a:prstGeom prst="rect">
            <a:avLst/>
          </a:prstGeom>
        </p:spPr>
      </p:pic>
      <p:pic>
        <p:nvPicPr>
          <p:cNvPr id="19" name="Graphic 3">
            <a:hlinkClick r:id="rId3"/>
            <a:extLst>
              <a:ext uri="{FF2B5EF4-FFF2-40B4-BE49-F238E27FC236}">
                <a16:creationId xmlns:a16="http://schemas.microsoft.com/office/drawing/2014/main" xmlns="" id="{310333E9-43A0-45F7-BB7E-7EABFB968E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20" name="TextBox 19">
            <a:hlinkClick r:id="rId6"/>
            <a:extLst>
              <a:ext uri="{FF2B5EF4-FFF2-40B4-BE49-F238E27FC236}">
                <a16:creationId xmlns:a16="http://schemas.microsoft.com/office/drawing/2014/main" xmlns="" id="{6F103A62-8D4F-473E-87CB-06422F1E81C2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A9818F9A-EAA3-4821-B52C-FB1BEA35E56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2508" y="347011"/>
            <a:ext cx="632014" cy="114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그림 개체 틀 4">
            <a:extLst>
              <a:ext uri="{FF2B5EF4-FFF2-40B4-BE49-F238E27FC236}">
                <a16:creationId xmlns:a16="http://schemas.microsoft.com/office/drawing/2014/main" xmlns="" id="{18FF94D7-390A-4490-85C6-8887CFD83B4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738883" y="1809497"/>
            <a:ext cx="3228740" cy="3239006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xmlns="" id="{71A15481-4171-493F-B3F5-88AA0BD962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xmlns="" id="{BEEC4E42-4149-4197-97CE-6E8CE89A6339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29011B71-8B1D-42BC-96A7-5083B80D4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36" r="10975"/>
          <a:stretch/>
        </p:blipFill>
        <p:spPr>
          <a:xfrm flipV="1">
            <a:off x="9582752" y="6225984"/>
            <a:ext cx="2609248" cy="63201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390CC3B0-AA34-4087-910B-26A7187CCD13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502212" y="5702969"/>
            <a:ext cx="632014" cy="114490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EAD9F216-92EF-4ABD-8446-56D6F2C17E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13"/>
          <a:stretch/>
        </p:blipFill>
        <p:spPr>
          <a:xfrm flipV="1">
            <a:off x="818219" y="0"/>
            <a:ext cx="2930892" cy="48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7551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그림 개체 틀 4">
            <a:extLst>
              <a:ext uri="{FF2B5EF4-FFF2-40B4-BE49-F238E27FC236}">
                <a16:creationId xmlns:a16="http://schemas.microsoft.com/office/drawing/2014/main" xmlns="" id="{66AEAC88-CAF2-44E9-BCF7-A23BE234032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26379" y="1502278"/>
            <a:ext cx="2873828" cy="385333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7" name="그림 개체 틀 4">
            <a:extLst>
              <a:ext uri="{FF2B5EF4-FFF2-40B4-BE49-F238E27FC236}">
                <a16:creationId xmlns:a16="http://schemas.microsoft.com/office/drawing/2014/main" xmlns="" id="{435F9D8B-1FA8-4E84-B525-38C47ECCC69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5749" y="1502278"/>
            <a:ext cx="2873828" cy="385333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xmlns="" id="{846E5235-3E3A-43A0-A1B0-216BFB593C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xmlns="" id="{3259A473-F675-46F3-84ED-BE35BA87A54D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348385D9-52F7-44C5-8361-CE040E9B47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68"/>
          <a:stretch/>
        </p:blipFill>
        <p:spPr>
          <a:xfrm rot="5400000" flipV="1">
            <a:off x="6804176" y="-1211744"/>
            <a:ext cx="497513" cy="2921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EA4EC57E-3C2C-4EE2-98A1-F80F85576A8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2508" y="248756"/>
            <a:ext cx="632014" cy="114490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3283DA47-2289-4333-B559-C8AE2160F8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22" b="45218"/>
          <a:stretch/>
        </p:blipFill>
        <p:spPr>
          <a:xfrm rot="16200000" flipH="1" flipV="1">
            <a:off x="340369" y="5598167"/>
            <a:ext cx="919463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66277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그림 개체 틀 4">
            <a:extLst>
              <a:ext uri="{FF2B5EF4-FFF2-40B4-BE49-F238E27FC236}">
                <a16:creationId xmlns:a16="http://schemas.microsoft.com/office/drawing/2014/main" xmlns="" id="{398E7D54-0A95-4831-8071-6AD0B85EED0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763009" y="610584"/>
            <a:ext cx="3993976" cy="563683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>
              <a:defRPr lang="ko-KR" altLang="en-US" sz="1800" dirty="0"/>
            </a:lvl1pPr>
          </a:lstStyle>
          <a:p>
            <a:pPr marL="0" lvl="0" indent="0">
              <a:buNone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xmlns="" id="{8D1D5D64-062E-43FE-AE75-CD9720C6F2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xmlns="" id="{555D4C73-34AC-4185-A7AB-BA02762C6CCE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B9D23716-14F9-4204-BBA1-CA3F4677EC56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77637" y="105712"/>
            <a:ext cx="632014" cy="11449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38D68C5C-BAD8-4B08-9036-91A653CCF6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05"/>
          <a:stretch/>
        </p:blipFill>
        <p:spPr>
          <a:xfrm flipH="1">
            <a:off x="11549617" y="1150219"/>
            <a:ext cx="642383" cy="455756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1D2AE731-7083-48C8-9C24-F51C862F8C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905"/>
          <a:stretch/>
        </p:blipFill>
        <p:spPr>
          <a:xfrm flipH="1">
            <a:off x="-1" y="1150219"/>
            <a:ext cx="642383" cy="45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124964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그림 개체 틀 4">
            <a:extLst>
              <a:ext uri="{FF2B5EF4-FFF2-40B4-BE49-F238E27FC236}">
                <a16:creationId xmlns:a16="http://schemas.microsoft.com/office/drawing/2014/main" xmlns="" id="{D5D1CEB8-80B0-4F7C-875A-B9081F9DA77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346052" y="2095789"/>
            <a:ext cx="2245424" cy="2245424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5" name="그림 개체 틀 4">
            <a:extLst>
              <a:ext uri="{FF2B5EF4-FFF2-40B4-BE49-F238E27FC236}">
                <a16:creationId xmlns:a16="http://schemas.microsoft.com/office/drawing/2014/main" xmlns="" id="{5D775B72-7AE9-4382-A9FF-5B83883F260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73287" y="2095789"/>
            <a:ext cx="2245424" cy="2245424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30" name="그림 개체 틀 4">
            <a:extLst>
              <a:ext uri="{FF2B5EF4-FFF2-40B4-BE49-F238E27FC236}">
                <a16:creationId xmlns:a16="http://schemas.microsoft.com/office/drawing/2014/main" xmlns="" id="{06E01F12-BD46-415A-8952-0B48C024AA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600523" y="2095789"/>
            <a:ext cx="2245424" cy="2245424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8" name="Graphic 3">
            <a:hlinkClick r:id="rId2"/>
            <a:extLst>
              <a:ext uri="{FF2B5EF4-FFF2-40B4-BE49-F238E27FC236}">
                <a16:creationId xmlns:a16="http://schemas.microsoft.com/office/drawing/2014/main" xmlns="" id="{1257F377-B217-4794-B5EF-EAECB42EDD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9" name="TextBox 8">
            <a:hlinkClick r:id="rId5"/>
            <a:extLst>
              <a:ext uri="{FF2B5EF4-FFF2-40B4-BE49-F238E27FC236}">
                <a16:creationId xmlns:a16="http://schemas.microsoft.com/office/drawing/2014/main" xmlns="" id="{18C741CF-EA7B-4E7C-A6BA-315F5D08521F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784256A2-3EDB-4C7D-96BA-917B94756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89" b="68294"/>
          <a:stretch/>
        </p:blipFill>
        <p:spPr>
          <a:xfrm flipV="1">
            <a:off x="0" y="0"/>
            <a:ext cx="1744639" cy="78118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9F3575BE-0A29-4435-8A58-78FA3B9CC104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1308" y="933784"/>
            <a:ext cx="632014" cy="114490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20E530B6-C7A4-4490-AFFD-1217E4AB7F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80" r="15656"/>
          <a:stretch/>
        </p:blipFill>
        <p:spPr>
          <a:xfrm flipV="1">
            <a:off x="10113939" y="6184900"/>
            <a:ext cx="2078061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80187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그림 개체 틀 11">
            <a:extLst>
              <a:ext uri="{FF2B5EF4-FFF2-40B4-BE49-F238E27FC236}">
                <a16:creationId xmlns:a16="http://schemas.microsoft.com/office/drawing/2014/main" xmlns="" id="{060032E6-1FB6-4B3E-B380-1E86B30E06D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75032" y="1219200"/>
            <a:ext cx="2142067" cy="4423546"/>
          </a:xfrm>
          <a:prstGeom prst="roundRect">
            <a:avLst>
              <a:gd name="adj" fmla="val 1369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xmlns="" id="{66CE7D13-D68F-47C2-8711-274EACDCE8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xmlns="" id="{418087D3-E9CB-4368-ABE8-638A3D7300E5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90A0A914-0121-4BE7-B159-47F8848894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36" r="10975"/>
          <a:stretch/>
        </p:blipFill>
        <p:spPr>
          <a:xfrm flipH="1" flipV="1">
            <a:off x="0" y="6225984"/>
            <a:ext cx="2609248" cy="63201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E11B7245-25BF-4C3D-AB55-A1A5E217A5F6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 flipV="1">
            <a:off x="11057774" y="5702969"/>
            <a:ext cx="632014" cy="114490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A5855F4C-2358-47BC-9E39-6139C3E84D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13"/>
          <a:stretch/>
        </p:blipFill>
        <p:spPr>
          <a:xfrm flipH="1" flipV="1">
            <a:off x="8442889" y="0"/>
            <a:ext cx="2930892" cy="48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510410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그림 개체 틀 5">
            <a:extLst>
              <a:ext uri="{FF2B5EF4-FFF2-40B4-BE49-F238E27FC236}">
                <a16:creationId xmlns:a16="http://schemas.microsoft.com/office/drawing/2014/main" xmlns="" id="{167E2A63-88A9-41D5-9CA8-0795211837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40810" y="1203960"/>
            <a:ext cx="5842310" cy="4450080"/>
          </a:xfrm>
          <a:prstGeom prst="roundRect">
            <a:avLst>
              <a:gd name="adj" fmla="val 494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xmlns="" id="{CBE9FF0E-0188-4D9F-8A14-48D6B75848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xmlns="" id="{8C8D2823-E467-4500-A2AA-9C8DE0BD62D7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FB4727F4-8316-46CA-ADA7-4E025C8C88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68"/>
          <a:stretch/>
        </p:blipFill>
        <p:spPr>
          <a:xfrm rot="16200000" flipH="1" flipV="1">
            <a:off x="4890312" y="-1211744"/>
            <a:ext cx="497513" cy="2921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5C24BFBF-2055-48B7-B1F1-7AD9F96A032F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7479" y="248756"/>
            <a:ext cx="632014" cy="114490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AD8EC135-586A-4434-951F-3BAB5BEBC0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22" b="45218"/>
          <a:stretch/>
        </p:blipFill>
        <p:spPr>
          <a:xfrm rot="5400000" flipV="1">
            <a:off x="10932169" y="5598167"/>
            <a:ext cx="919463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716564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그림 개체 틀 8">
            <a:extLst>
              <a:ext uri="{FF2B5EF4-FFF2-40B4-BE49-F238E27FC236}">
                <a16:creationId xmlns:a16="http://schemas.microsoft.com/office/drawing/2014/main" xmlns="" id="{1D6F230B-973A-44B2-9197-31C8E827813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51001" y="1092200"/>
            <a:ext cx="6452466" cy="4267200"/>
          </a:xfrm>
          <a:prstGeom prst="roundRect">
            <a:avLst>
              <a:gd name="adj" fmla="val 2113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xmlns="" id="{2B1EADFA-68C9-4575-B190-163209E0B1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xmlns="" id="{A1290710-2572-492D-BBCA-D3CF0D3E2F30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11E349F5-604F-4358-9AF3-024743AE494E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 flipV="1">
            <a:off x="577638" y="5784524"/>
            <a:ext cx="632014" cy="11449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915646FC-6452-4A93-AFED-E1D993100D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05"/>
          <a:stretch/>
        </p:blipFill>
        <p:spPr>
          <a:xfrm flipH="1" flipV="1">
            <a:off x="11549617" y="2978358"/>
            <a:ext cx="642383" cy="455756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DC8410E0-90E8-4E4B-9129-663B5EB9F6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905"/>
          <a:stretch/>
        </p:blipFill>
        <p:spPr>
          <a:xfrm flipH="1" flipV="1">
            <a:off x="-1" y="362158"/>
            <a:ext cx="642383" cy="45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46866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xmlns="" id="{9519F58D-710B-416B-ADA8-64182A492B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5" name="TextBox 4">
            <a:hlinkClick r:id="rId5"/>
            <a:extLst>
              <a:ext uri="{FF2B5EF4-FFF2-40B4-BE49-F238E27FC236}">
                <a16:creationId xmlns:a16="http://schemas.microsoft.com/office/drawing/2014/main" xmlns="" id="{82CA3799-4F2F-4A45-85CE-A5B20A79D750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16580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xmlns="" id="{C1E004AB-6777-421B-AB38-CA65FE4BB6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xmlns="" id="{116235FD-DF94-463B-B060-3EF062C0DEC6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ACC3E8F-BEC3-4689-B53F-498D07F95D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A794B264-F0BB-481B-A9CF-21DCD0A9B010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7D285507-DFC7-4E84-9598-635618AACC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36" r="10975"/>
          <a:stretch/>
        </p:blipFill>
        <p:spPr>
          <a:xfrm>
            <a:off x="9582752" y="0"/>
            <a:ext cx="2609248" cy="63201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FBE89B6-4B52-40CF-B875-CED6D630C80D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02212" y="10126"/>
            <a:ext cx="632014" cy="11449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58FAD45A-A787-43CE-A13A-9C5F121858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13"/>
          <a:stretch/>
        </p:blipFill>
        <p:spPr>
          <a:xfrm>
            <a:off x="818219" y="6371845"/>
            <a:ext cx="2930892" cy="48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59310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310CD402-3696-4AE4-AC8B-F3BEC17200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65952AF9-1D7E-4FB8-9C4C-67D5300324A0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9047E075-A5C0-49FA-B311-4A7C0E9249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68"/>
          <a:stretch/>
        </p:blipFill>
        <p:spPr>
          <a:xfrm rot="16200000">
            <a:off x="6804176" y="5148743"/>
            <a:ext cx="497513" cy="2921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64B20B13-0AB2-4F8D-8394-14CAC94A09F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282508" y="5464338"/>
            <a:ext cx="632014" cy="11449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DFDEA8BA-B416-47BE-B718-18DB2F48A8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22" b="45218"/>
          <a:stretch/>
        </p:blipFill>
        <p:spPr>
          <a:xfrm rot="5400000" flipH="1">
            <a:off x="340369" y="-340368"/>
            <a:ext cx="919463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02785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D2353216-9C87-4CF5-B6D1-9F0064C802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B3E9C3B9-5705-482C-8306-71991FF53518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9584E09A-CFF0-4C12-9CE7-FEBB69B756A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82348" y="105712"/>
            <a:ext cx="632014" cy="114490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11829EC2-DFC0-42E1-B6D8-01EC8078E8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05"/>
          <a:stretch/>
        </p:blipFill>
        <p:spPr>
          <a:xfrm>
            <a:off x="-1" y="1150219"/>
            <a:ext cx="642383" cy="455756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0EAD5033-5D89-44C0-8CAF-57E4C5BA34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905"/>
          <a:stretch/>
        </p:blipFill>
        <p:spPr>
          <a:xfrm>
            <a:off x="11549617" y="1150219"/>
            <a:ext cx="642383" cy="45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29431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45D8F825-068D-44B2-BCE7-4B0863907A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79E0F341-9655-4DE2-8751-340B5FFD3DEE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BFF3A70F-EC7C-4F01-9702-58B5B0FF55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89" b="68294"/>
          <a:stretch/>
        </p:blipFill>
        <p:spPr>
          <a:xfrm>
            <a:off x="0" y="6076820"/>
            <a:ext cx="1744639" cy="78118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BF90B2A6-745F-4454-92A7-D9F8663C423B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08" y="4779311"/>
            <a:ext cx="632014" cy="11449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E10F3BC1-1049-431A-99C5-729B844822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80" r="15656"/>
          <a:stretch/>
        </p:blipFill>
        <p:spPr>
          <a:xfrm>
            <a:off x="10113939" y="0"/>
            <a:ext cx="2078061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626863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61AB4499-1416-4930-9766-1364FA3B55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4FBAB49-57C7-42EF-A2AE-F8CE945D7335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EB59CA5F-5BF0-4B55-977F-6A22EA39A9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36" r="10975"/>
          <a:stretch/>
        </p:blipFill>
        <p:spPr>
          <a:xfrm flipH="1">
            <a:off x="0" y="0"/>
            <a:ext cx="2609248" cy="63201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EEB8CF31-0B09-49AB-8F6F-5972C9B68494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11057774" y="10126"/>
            <a:ext cx="632014" cy="11449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7B2916B1-FC9E-4894-A12F-868299BF9D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13"/>
          <a:stretch/>
        </p:blipFill>
        <p:spPr>
          <a:xfrm flipH="1">
            <a:off x="8442889" y="6371845"/>
            <a:ext cx="2930892" cy="48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81286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154BA88-ABBF-4E60-9855-35EFA3A910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D4B2071-09F4-4F47-91D4-E1AE6202CE13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0F6F76EC-CDCD-4CFD-BA5B-14E761B738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68"/>
          <a:stretch/>
        </p:blipFill>
        <p:spPr>
          <a:xfrm rot="5400000" flipH="1">
            <a:off x="4890312" y="5148743"/>
            <a:ext cx="497513" cy="2921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4650C198-FF04-42D7-A237-012301DDC335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277479" y="5464338"/>
            <a:ext cx="632014" cy="11449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C9DA3671-BD31-45BF-B19D-DCAD470EA9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22" b="45218"/>
          <a:stretch/>
        </p:blipFill>
        <p:spPr>
          <a:xfrm rot="16200000">
            <a:off x="10932169" y="-340368"/>
            <a:ext cx="919463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22737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222249DB-6693-408F-8C87-E79E64476A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985BAFD8-5363-4964-95FE-1EB3F9D9A1BA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5CFE3D89-5E0B-4F7B-B303-D1432A796B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05"/>
          <a:stretch/>
        </p:blipFill>
        <p:spPr>
          <a:xfrm flipV="1">
            <a:off x="-1" y="76200"/>
            <a:ext cx="642383" cy="455756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35C0FCC9-AEB5-479C-819C-EA6B67340E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905"/>
          <a:stretch/>
        </p:blipFill>
        <p:spPr>
          <a:xfrm flipV="1">
            <a:off x="11549617" y="2724358"/>
            <a:ext cx="642383" cy="455756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A7DB8D94-4706-4622-84BA-28D92561F710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V="1">
            <a:off x="10982348" y="5517822"/>
            <a:ext cx="632014" cy="114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901284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그림 개체 틀 17">
            <a:extLst>
              <a:ext uri="{FF2B5EF4-FFF2-40B4-BE49-F238E27FC236}">
                <a16:creationId xmlns:a16="http://schemas.microsoft.com/office/drawing/2014/main" xmlns="" id="{BA873CB3-D26F-404A-BF10-C45B1A75912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81071" y="1287029"/>
            <a:ext cx="2533858" cy="2533856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>
              <a:defRPr lang="ko-KR" altLang="en-US" sz="1800" dirty="0"/>
            </a:lvl1pPr>
          </a:lstStyle>
          <a:p>
            <a:pPr marL="0" lvl="0" indent="0">
              <a:buNone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xmlns="" id="{DB0E63EC-B31C-4ADB-B2A7-9FAA0FB5DF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5818916" y="6872913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xmlns="" id="{B8121EB3-FC44-4746-8760-333D5CD1F5A4}"/>
              </a:ext>
            </a:extLst>
          </p:cNvPr>
          <p:cNvSpPr txBox="1"/>
          <p:nvPr userDrawn="1"/>
        </p:nvSpPr>
        <p:spPr>
          <a:xfrm>
            <a:off x="4133880" y="6839080"/>
            <a:ext cx="1832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0B80B636-C572-4210-B7A8-C2AA7A80FA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89" b="68294"/>
          <a:stretch/>
        </p:blipFill>
        <p:spPr>
          <a:xfrm flipH="1">
            <a:off x="4656160" y="6076820"/>
            <a:ext cx="1744639" cy="76226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25E7ECEF-10BC-433E-B375-3F8CE530AB58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57478" y="4779312"/>
            <a:ext cx="632014" cy="11171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5916011B-20B6-4C06-8319-0AA2919E96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80" r="15656"/>
          <a:stretch/>
        </p:blipFill>
        <p:spPr>
          <a:xfrm flipH="1">
            <a:off x="0" y="0"/>
            <a:ext cx="2078061" cy="673100"/>
          </a:xfrm>
          <a:prstGeom prst="rect">
            <a:avLst/>
          </a:prstGeom>
        </p:spPr>
      </p:pic>
      <p:sp>
        <p:nvSpPr>
          <p:cNvPr id="18" name="그림 개체 틀 4">
            <a:extLst>
              <a:ext uri="{FF2B5EF4-FFF2-40B4-BE49-F238E27FC236}">
                <a16:creationId xmlns:a16="http://schemas.microsoft.com/office/drawing/2014/main" xmlns="" id="{FDFA8EE6-6802-4D4E-B39A-9C0598E4CC1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8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0385682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90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687" r:id="rId17"/>
    <p:sldLayoutId id="2147483664" r:id="rId1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9E8CF64-E4E5-47FE-B042-F714FF1FCA34}"/>
              </a:ext>
            </a:extLst>
          </p:cNvPr>
          <p:cNvSpPr txBox="1"/>
          <p:nvPr/>
        </p:nvSpPr>
        <p:spPr>
          <a:xfrm>
            <a:off x="2298526" y="2129419"/>
            <a:ext cx="7452986" cy="2207890"/>
          </a:xfrm>
          <a:prstGeom prst="rect">
            <a:avLst/>
          </a:prstGeom>
          <a:solidFill>
            <a:srgbClr val="F0F1F1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ru-RU" sz="4800" b="1" dirty="0"/>
              <a:t>Веб-приложение "Ребусы на </a:t>
            </a:r>
            <a:r>
              <a:rPr lang="ru-RU" sz="4800" b="1" dirty="0" smtClean="0"/>
              <a:t>осетинском</a:t>
            </a:r>
            <a:r>
              <a:rPr lang="en-US" sz="4800" b="1" dirty="0" smtClean="0"/>
              <a:t> </a:t>
            </a:r>
            <a:r>
              <a:rPr lang="ru-RU" sz="4800" b="1" dirty="0" smtClean="0"/>
              <a:t>языке"</a:t>
            </a:r>
            <a:endParaRPr lang="ru-RU" sz="4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7E3FA7D-D965-40F8-9D74-2F0AEB202F62}"/>
              </a:ext>
            </a:extLst>
          </p:cNvPr>
          <p:cNvSpPr txBox="1"/>
          <p:nvPr/>
        </p:nvSpPr>
        <p:spPr>
          <a:xfrm>
            <a:off x="2494419" y="4337309"/>
            <a:ext cx="7061200" cy="10238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ru-RU" altLang="ko-KR" sz="3600" dirty="0">
                <a:cs typeface="Arial" panose="020B0604020202020204" pitchFamily="34" charset="0"/>
              </a:rPr>
              <a:t>Автор - </a:t>
            </a:r>
            <a:r>
              <a:rPr lang="ru-RU" altLang="ko-KR" sz="3600" dirty="0" err="1">
                <a:cs typeface="Arial" panose="020B0604020202020204" pitchFamily="34" charset="0"/>
              </a:rPr>
              <a:t>Чувенкова</a:t>
            </a:r>
            <a:r>
              <a:rPr lang="ru-RU" altLang="ko-KR" sz="3600" dirty="0">
                <a:cs typeface="Arial" panose="020B0604020202020204" pitchFamily="34" charset="0"/>
              </a:rPr>
              <a:t> Анастасия</a:t>
            </a:r>
            <a:endParaRPr lang="ko-KR" altLang="en-US" sz="3600" dirty="0">
              <a:cs typeface="Arial" panose="020B0604020202020204" pitchFamily="34" charset="0"/>
            </a:endParaRPr>
          </a:p>
        </p:txBody>
      </p:sp>
      <p:sp>
        <p:nvSpPr>
          <p:cNvPr id="2" name="AutoShape 2" descr="Picture backgroun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3" name="AutoShape 4" descr="Picture background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574" y="417314"/>
            <a:ext cx="2352677" cy="132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5"/>
          <p:cNvSpPr>
            <a:spLocks noChangeArrowheads="1"/>
          </p:cNvSpPr>
          <p:nvPr/>
        </p:nvSpPr>
        <p:spPr bwMode="auto">
          <a:xfrm>
            <a:off x="817344" y="3891959"/>
            <a:ext cx="7865570" cy="178510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ru-RU" sz="20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cs typeface="Arial" pitchFamily="34" charset="0"/>
              </a:rPr>
              <a:t> </a:t>
            </a: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cs typeface="Arial" pitchFamily="34" charset="0"/>
              </a:rPr>
              <a:t>Со</a:t>
            </a:r>
            <a:r>
              <a:rPr lang="ru-RU" altLang="ru-RU" sz="2000" dirty="0">
                <a:solidFill>
                  <a:srgbClr val="1F2328"/>
                </a:solidFill>
                <a:cs typeface="Arial" pitchFamily="34" charset="0"/>
              </a:rPr>
              <a:t>з</a:t>
            </a: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cs typeface="Arial" pitchFamily="34" charset="0"/>
              </a:rPr>
              <a:t>дайте папку </a:t>
            </a:r>
            <a:r>
              <a:rPr kumimoji="0" lang="ru-RU" altLang="ru-RU" sz="2000" b="0" i="0" u="none" strike="noStrike" cap="none" normalizeH="0" baseline="0" dirty="0" err="1" smtClean="0">
                <a:ln>
                  <a:noFill/>
                </a:ln>
                <a:solidFill>
                  <a:srgbClr val="1F2328"/>
                </a:solidFill>
                <a:effectLst/>
                <a:cs typeface="Arial" pitchFamily="34" charset="0"/>
              </a:rPr>
              <a:t>db</a:t>
            </a: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cs typeface="Arial" pitchFamily="34" charset="0"/>
              </a:rPr>
              <a:t>/, если её нет: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 err="1" smtClean="0">
                <a:ln>
                  <a:noFill/>
                </a:ln>
                <a:solidFill>
                  <a:srgbClr val="1F2328"/>
                </a:solidFill>
                <a:effectLst/>
                <a:cs typeface="Arial" pitchFamily="34" charset="0"/>
              </a:rPr>
              <a:t>mkdir</a:t>
            </a: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cs typeface="Arial" pitchFamily="34" charset="0"/>
              </a:rPr>
              <a:t> </a:t>
            </a:r>
            <a:r>
              <a:rPr kumimoji="0" lang="ru-RU" altLang="ru-RU" sz="2000" b="0" i="0" u="none" strike="noStrike" cap="none" normalizeH="0" baseline="0" dirty="0" err="1" smtClean="0">
                <a:ln>
                  <a:noFill/>
                </a:ln>
                <a:solidFill>
                  <a:srgbClr val="1F2328"/>
                </a:solidFill>
                <a:effectLst/>
                <a:cs typeface="Arial" pitchFamily="34" charset="0"/>
              </a:rPr>
              <a:t>db</a:t>
            </a:r>
            <a:endParaRPr kumimoji="0" lang="ru-RU" altLang="ru-RU" sz="2000" b="0" i="0" u="none" strike="noStrike" cap="none" normalizeH="0" baseline="0" dirty="0" smtClean="0">
              <a:ln>
                <a:noFill/>
              </a:ln>
              <a:solidFill>
                <a:srgbClr val="1F2328"/>
              </a:solidFill>
              <a:effectLst/>
              <a:cs typeface="Arial" pitchFamily="34" charset="0"/>
            </a:endParaRP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000" dirty="0" smtClean="0">
                <a:solidFill>
                  <a:srgbClr val="1F2328"/>
                </a:solidFill>
                <a:cs typeface="Arial" pitchFamily="34" charset="0"/>
              </a:rPr>
              <a:t>2. </a:t>
            </a:r>
            <a:r>
              <a:rPr lang="ru-RU" sz="2000" dirty="0"/>
              <a:t>Запустите приложение:</a:t>
            </a:r>
            <a:r>
              <a:rPr lang="en-US" sz="2000" dirty="0"/>
              <a:t>python app.py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cs typeface="Arial" pitchFamily="34" charset="0"/>
              </a:rPr>
              <a:t>3.</a:t>
            </a:r>
            <a:r>
              <a:rPr lang="ru-RU" sz="2000" dirty="0"/>
              <a:t> Откройте браузер и перейдите по </a:t>
            </a:r>
            <a:r>
              <a:rPr lang="ru-RU" sz="2000" dirty="0" smtClean="0"/>
              <a:t>адресу:  http</a:t>
            </a:r>
            <a:r>
              <a:rPr lang="ru-RU" sz="2000" dirty="0"/>
              <a:t>://127.0.0.1:5000</a:t>
            </a:r>
            <a:r>
              <a:rPr lang="ru-RU" sz="2000" dirty="0" smtClean="0"/>
              <a:t>/</a:t>
            </a:r>
            <a:endParaRPr kumimoji="0" lang="ru-RU" altLang="ru-RU" sz="2000" b="0" i="0" u="none" strike="noStrike" cap="none" normalizeH="0" baseline="0" dirty="0" smtClean="0">
              <a:ln>
                <a:noFill/>
              </a:ln>
              <a:solidFill>
                <a:srgbClr val="1F2328"/>
              </a:solidFill>
              <a:effectLst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8189BB86-B79A-468D-AF6F-DCB7F76AB7B3}"/>
              </a:ext>
            </a:extLst>
          </p:cNvPr>
          <p:cNvSpPr txBox="1"/>
          <p:nvPr/>
        </p:nvSpPr>
        <p:spPr>
          <a:xfrm>
            <a:off x="1621330" y="503458"/>
            <a:ext cx="9160970" cy="5847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solidFill>
                  <a:schemeClr val="bg1"/>
                </a:solidFill>
              </a:rPr>
              <a:t>Руководство </a:t>
            </a:r>
            <a:r>
              <a:rPr lang="ru-RU" sz="3200" b="1" dirty="0" smtClean="0">
                <a:solidFill>
                  <a:schemeClr val="bg1"/>
                </a:solidFill>
              </a:rPr>
              <a:t>администратора</a:t>
            </a:r>
            <a:endParaRPr lang="ru-RU" sz="3200" b="1" dirty="0">
              <a:solidFill>
                <a:schemeClr val="bg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817344" y="1785201"/>
            <a:ext cx="1007320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1. </a:t>
            </a:r>
            <a:r>
              <a:rPr lang="ru-RU" sz="2000" dirty="0" smtClean="0"/>
              <a:t>Установите </a:t>
            </a:r>
            <a:r>
              <a:rPr lang="ru-RU" sz="2000" dirty="0" err="1"/>
              <a:t>Python</a:t>
            </a:r>
            <a:r>
              <a:rPr lang="ru-RU" sz="2000" dirty="0"/>
              <a:t> версии 3.x</a:t>
            </a:r>
            <a:r>
              <a:rPr lang="ru-RU" sz="2000" dirty="0" smtClean="0"/>
              <a:t>.</a:t>
            </a:r>
            <a:endParaRPr lang="en-US" sz="2000" dirty="0" smtClean="0"/>
          </a:p>
          <a:p>
            <a:r>
              <a:rPr lang="ru-RU" sz="2000" dirty="0"/>
              <a:t>2. Установите зависимости из файла </a:t>
            </a:r>
            <a:r>
              <a:rPr lang="en-US" sz="2000" dirty="0" smtClean="0"/>
              <a:t>requirements.txt: </a:t>
            </a:r>
            <a:r>
              <a:rPr lang="en-US" sz="2000" dirty="0"/>
              <a:t>pip install -r </a:t>
            </a:r>
            <a:r>
              <a:rPr lang="en-US" sz="2000" dirty="0" smtClean="0"/>
              <a:t>requirements.txt</a:t>
            </a:r>
          </a:p>
          <a:p>
            <a:r>
              <a:rPr lang="en-US" sz="2000" dirty="0" smtClean="0"/>
              <a:t>3. </a:t>
            </a:r>
            <a:r>
              <a:rPr lang="ru-RU" sz="2000" dirty="0"/>
              <a:t>Загрузите необходимые </a:t>
            </a:r>
            <a:r>
              <a:rPr lang="ru-RU" sz="2000" dirty="0" smtClean="0"/>
              <a:t>файлы</a:t>
            </a:r>
            <a:r>
              <a:rPr lang="en-US" sz="2000" dirty="0" smtClean="0"/>
              <a:t>. </a:t>
            </a:r>
            <a:endParaRPr lang="en-US" sz="2000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817344" y="3108697"/>
            <a:ext cx="34967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Запуск приложения:</a:t>
            </a:r>
          </a:p>
        </p:txBody>
      </p:sp>
    </p:spTree>
    <p:extLst>
      <p:ext uri="{BB962C8B-B14F-4D97-AF65-F5344CB8AC3E}">
        <p14:creationId xmlns:p14="http://schemas.microsoft.com/office/powerpoint/2010/main" val="124254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2F6F03E8-4D9E-4B8B-B106-815236167DC1}"/>
              </a:ext>
            </a:extLst>
          </p:cNvPr>
          <p:cNvSpPr txBox="1"/>
          <p:nvPr/>
        </p:nvSpPr>
        <p:spPr>
          <a:xfrm>
            <a:off x="1511300" y="373329"/>
            <a:ext cx="8966200" cy="5847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altLang="ko-KR" sz="3200" i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Что используется</a:t>
            </a:r>
            <a:endParaRPr lang="ko-KR" altLang="en-US" sz="3200" i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5600700" y="3612332"/>
            <a:ext cx="14097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err="1"/>
              <a:t>SQLite</a:t>
            </a:r>
            <a:r>
              <a:rPr lang="ru-RU" dirty="0"/>
              <a:t>: </a:t>
            </a:r>
            <a:endParaRPr lang="ru-RU" dirty="0" smtClean="0"/>
          </a:p>
          <a:p>
            <a:r>
              <a:rPr lang="ru-RU" dirty="0" smtClean="0"/>
              <a:t>Хранение </a:t>
            </a:r>
          </a:p>
          <a:p>
            <a:r>
              <a:rPr lang="ru-RU" dirty="0" smtClean="0"/>
              <a:t>данных </a:t>
            </a:r>
          </a:p>
          <a:p>
            <a:r>
              <a:rPr lang="ru-RU" dirty="0" smtClean="0"/>
              <a:t>пользователей </a:t>
            </a:r>
            <a:r>
              <a:rPr lang="ru-RU" dirty="0"/>
              <a:t>и </a:t>
            </a:r>
            <a:endParaRPr lang="ru-RU" dirty="0" smtClean="0"/>
          </a:p>
          <a:p>
            <a:r>
              <a:rPr lang="ru-RU" dirty="0" smtClean="0"/>
              <a:t>рейтинга</a:t>
            </a:r>
            <a:r>
              <a:rPr lang="ru-RU" dirty="0"/>
              <a:t>.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3159057" y="3615053"/>
            <a:ext cx="19579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err="1" smtClean="0"/>
              <a:t>Flask</a:t>
            </a:r>
            <a:endParaRPr lang="ru-RU" dirty="0" smtClean="0"/>
          </a:p>
          <a:p>
            <a:r>
              <a:rPr lang="ru-RU" dirty="0" smtClean="0"/>
              <a:t>Используется </a:t>
            </a:r>
            <a:r>
              <a:rPr lang="ru-RU" dirty="0"/>
              <a:t>для создания </a:t>
            </a:r>
            <a:endParaRPr lang="ru-RU" dirty="0" smtClean="0"/>
          </a:p>
          <a:p>
            <a:r>
              <a:rPr lang="ru-RU" dirty="0" smtClean="0"/>
              <a:t>веб-приложения.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7124700" y="3615053"/>
            <a:ext cx="27093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HTML/CSS/JavaScript</a:t>
            </a:r>
            <a:r>
              <a:rPr lang="en-US" dirty="0"/>
              <a:t>: </a:t>
            </a:r>
            <a:endParaRPr lang="ru-RU" dirty="0" smtClean="0"/>
          </a:p>
          <a:p>
            <a:r>
              <a:rPr lang="ru-RU" dirty="0" err="1" smtClean="0"/>
              <a:t>Фронтенд</a:t>
            </a:r>
            <a:r>
              <a:rPr lang="ru-RU" dirty="0" smtClean="0"/>
              <a:t> </a:t>
            </a:r>
            <a:r>
              <a:rPr lang="ru-RU" dirty="0"/>
              <a:t>приложения.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528372" y="3615053"/>
            <a:ext cx="21690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Python</a:t>
            </a:r>
            <a:r>
              <a:rPr lang="en-US" dirty="0"/>
              <a:t>: </a:t>
            </a:r>
            <a:endParaRPr lang="ru-RU" dirty="0" smtClean="0"/>
          </a:p>
          <a:p>
            <a:r>
              <a:rPr lang="ru-RU" dirty="0" err="1" smtClean="0"/>
              <a:t>Бэкенд</a:t>
            </a:r>
            <a:r>
              <a:rPr lang="ru-RU" dirty="0" smtClean="0"/>
              <a:t> </a:t>
            </a:r>
            <a:r>
              <a:rPr lang="ru-RU" dirty="0"/>
              <a:t>приложения.</a:t>
            </a: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9954286" y="3612332"/>
            <a:ext cx="1691614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1" i="0" u="none" strike="noStrike" cap="none" normalizeH="0" baseline="0" dirty="0" err="1" smtClean="0">
                <a:ln>
                  <a:noFill/>
                </a:ln>
                <a:effectLst/>
                <a:cs typeface="Arial" pitchFamily="34" charset="0"/>
              </a:rPr>
              <a:t>Bootstrap</a:t>
            </a:r>
            <a:r>
              <a:rPr lang="en-US" altLang="ru-RU" b="1" dirty="0">
                <a:cs typeface="Arial" pitchFamily="34" charset="0"/>
              </a:rPr>
              <a:t> </a:t>
            </a:r>
            <a:r>
              <a:rPr lang="ru-RU" dirty="0" smtClean="0"/>
              <a:t>обеспечивает </a:t>
            </a:r>
            <a:r>
              <a:rPr lang="ru-RU" dirty="0"/>
              <a:t>адаптивный и </a:t>
            </a:r>
            <a:r>
              <a:rPr lang="ru-RU" dirty="0" err="1"/>
              <a:t>минималистичный</a:t>
            </a:r>
            <a:r>
              <a:rPr lang="ru-RU" dirty="0"/>
              <a:t> </a:t>
            </a:r>
            <a:r>
              <a:rPr lang="ru-RU" dirty="0" smtClean="0"/>
              <a:t>дизайн</a:t>
            </a:r>
            <a:r>
              <a:rPr lang="en-US" dirty="0"/>
              <a:t>.</a:t>
            </a:r>
            <a:endParaRPr kumimoji="0" lang="ru-RU" altLang="ru-RU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74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563376" y="259834"/>
            <a:ext cx="367818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800" b="1" dirty="0" smtClean="0"/>
              <a:t>Заключение</a:t>
            </a:r>
            <a:r>
              <a:rPr lang="en-US" sz="4800" b="1" dirty="0" smtClean="0"/>
              <a:t>:</a:t>
            </a:r>
            <a:endParaRPr lang="ru-RU" sz="4800" b="1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790700" y="1321644"/>
            <a:ext cx="86741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Что было задумано:</a:t>
            </a:r>
          </a:p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Создание веб-приложения для решения ребусов на осетинском языке с возможностью регистрации, сохранения прогресса и просмотра рейтинга</a:t>
            </a:r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ru-RU" dirty="0" smtClean="0"/>
          </a:p>
          <a:p>
            <a:endParaRPr lang="ru-RU" dirty="0"/>
          </a:p>
          <a:p>
            <a:r>
              <a:rPr lang="ru-RU" sz="2400" b="1" dirty="0"/>
              <a:t>Что удалось сделать: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Реализованы основные функции игры.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Добавлены подсказки и рейтинг игроков.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Реализована возможность играть как гость или зарегистрированный пользователь</a:t>
            </a:r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ru-RU" dirty="0" smtClean="0"/>
          </a:p>
          <a:p>
            <a:endParaRPr lang="ru-RU" dirty="0"/>
          </a:p>
          <a:p>
            <a:r>
              <a:rPr lang="ru-RU" sz="2400" b="1" dirty="0"/>
              <a:t>Идеи для будущего</a:t>
            </a:r>
            <a:r>
              <a:rPr lang="ru-RU" sz="2400" b="1" dirty="0" smtClean="0"/>
              <a:t>:</a:t>
            </a:r>
            <a:endParaRPr lang="ru-RU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Добавить мобильную адаптацию.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Реализовать озвучку подсказок.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Добавить режим соревнования.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Разработать настройки игры (например, выбор уровня сложности).</a:t>
            </a:r>
          </a:p>
          <a:p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4496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BBC72AB-CCA1-4D21-AEB6-4C713A9ABBE0}"/>
              </a:ext>
            </a:extLst>
          </p:cNvPr>
          <p:cNvSpPr txBox="1"/>
          <p:nvPr/>
        </p:nvSpPr>
        <p:spPr>
          <a:xfrm>
            <a:off x="2467629" y="2229633"/>
            <a:ext cx="6726476" cy="2705622"/>
          </a:xfrm>
          <a:prstGeom prst="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</p:spPr>
        <p:txBody>
          <a:bodyPr wrap="square" anchor="ctr" anchorCtr="0">
            <a:noAutofit/>
          </a:bodyPr>
          <a:lstStyle>
            <a:defPPr>
              <a:defRPr lang="ko-KR"/>
            </a:defPPr>
            <a:lvl1pPr>
              <a:defRPr sz="2800" i="1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ru-RU" altLang="ko-KR" sz="6600" dirty="0" smtClean="0"/>
              <a:t>Спасибо за внимание</a:t>
            </a:r>
            <a:r>
              <a:rPr lang="en-US" altLang="ko-KR" sz="6600" dirty="0" smtClean="0"/>
              <a:t>!</a:t>
            </a:r>
            <a:endParaRPr lang="en-US" altLang="ko-KR" sz="6600" dirty="0"/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8AA1B4A-4777-4409-8565-CE7A136EB856}"/>
              </a:ext>
            </a:extLst>
          </p:cNvPr>
          <p:cNvSpPr txBox="1"/>
          <p:nvPr/>
        </p:nvSpPr>
        <p:spPr>
          <a:xfrm>
            <a:off x="3538494" y="434761"/>
            <a:ext cx="4528267" cy="9043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800" i="1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ru-RU" altLang="ko-KR" sz="4800" dirty="0" smtClean="0"/>
              <a:t>Проблема</a:t>
            </a:r>
            <a:endParaRPr lang="ko-KR" altLang="en-US" sz="4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9E8CF64-E4E5-47FE-B042-F714FF1FCA34}"/>
              </a:ext>
            </a:extLst>
          </p:cNvPr>
          <p:cNvSpPr txBox="1"/>
          <p:nvPr/>
        </p:nvSpPr>
        <p:spPr>
          <a:xfrm>
            <a:off x="2298526" y="2129419"/>
            <a:ext cx="7452986" cy="2207890"/>
          </a:xfrm>
          <a:prstGeom prst="rect">
            <a:avLst/>
          </a:prstGeom>
          <a:solidFill>
            <a:srgbClr val="F0F1F1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ru-RU" altLang="ko-KR" sz="3200" i="1" dirty="0" smtClean="0">
                <a:latin typeface="+mj-lt"/>
                <a:cs typeface="Arial" panose="020B0604020202020204" pitchFamily="34" charset="0"/>
              </a:rPr>
              <a:t>Осетинский язык относится к числу вымирающих. Исчезновени</a:t>
            </a:r>
            <a:r>
              <a:rPr lang="ru-RU" altLang="ko-KR" sz="3200" i="1" dirty="0" smtClean="0">
                <a:latin typeface="+mj-lt"/>
                <a:cs typeface="Arial" panose="020B0604020202020204" pitchFamily="34" charset="0"/>
              </a:rPr>
              <a:t>е </a:t>
            </a:r>
            <a:r>
              <a:rPr lang="ru-RU" altLang="ko-KR" sz="3200" i="1" dirty="0" smtClean="0">
                <a:latin typeface="+mj-lt"/>
                <a:cs typeface="Arial" panose="020B0604020202020204" pitchFamily="34" charset="0"/>
              </a:rPr>
              <a:t>языкового наследия. Ограниченные ресурсы для изучения осетинского.</a:t>
            </a:r>
            <a:endParaRPr lang="ko-KR" altLang="en-US" sz="3200" i="1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09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F34D770-A592-4E21-A6B9-201406CC3989}"/>
              </a:ext>
            </a:extLst>
          </p:cNvPr>
          <p:cNvSpPr txBox="1"/>
          <p:nvPr/>
        </p:nvSpPr>
        <p:spPr>
          <a:xfrm>
            <a:off x="1692689" y="260430"/>
            <a:ext cx="8754844" cy="64633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altLang="ko-KR" sz="3600" i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Методы  решения  проблемы</a:t>
            </a:r>
            <a:r>
              <a:rPr lang="en-US" altLang="ko-KR" sz="3600" i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:</a:t>
            </a:r>
            <a:endParaRPr lang="ko-KR" altLang="en-US" sz="3600" i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7F7098FE-EC95-45CE-885F-CEF51F43DC7B}"/>
              </a:ext>
            </a:extLst>
          </p:cNvPr>
          <p:cNvSpPr/>
          <p:nvPr/>
        </p:nvSpPr>
        <p:spPr>
          <a:xfrm>
            <a:off x="3186875" y="1360844"/>
            <a:ext cx="472957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ko-KR" sz="2800" i="1" dirty="0" smtClean="0">
                <a:latin typeface="+mj-lt"/>
              </a:rPr>
              <a:t>Обучение языку в семьях</a:t>
            </a:r>
            <a:endParaRPr lang="ko-KR" altLang="en-US" sz="2800" i="1" dirty="0">
              <a:latin typeface="+mj-lt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823F9D6D-9075-4EA8-9354-98B915AC1F21}"/>
              </a:ext>
            </a:extLst>
          </p:cNvPr>
          <p:cNvSpPr/>
          <p:nvPr/>
        </p:nvSpPr>
        <p:spPr>
          <a:xfrm>
            <a:off x="1579954" y="1317772"/>
            <a:ext cx="271850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i="1" dirty="0">
                <a:latin typeface="+mj-lt"/>
              </a:rPr>
              <a:t>01</a:t>
            </a:r>
            <a:endParaRPr lang="ko-KR" altLang="en-US" sz="4400" i="1" dirty="0">
              <a:latin typeface="+mj-lt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E0EA6ACB-D363-4612-8ADF-DA484CD94496}"/>
              </a:ext>
            </a:extLst>
          </p:cNvPr>
          <p:cNvSpPr/>
          <p:nvPr/>
        </p:nvSpPr>
        <p:spPr>
          <a:xfrm>
            <a:off x="3186875" y="2682470"/>
            <a:ext cx="536730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ko-KR" sz="2800" i="1" dirty="0" smtClean="0">
                <a:latin typeface="+mj-lt"/>
              </a:rPr>
              <a:t>Создание игр и приложений на осетинском</a:t>
            </a:r>
            <a:endParaRPr lang="ko-KR" altLang="en-US" sz="2800" i="1" dirty="0"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147A121E-E9E8-4372-9373-9573A01F29E8}"/>
              </a:ext>
            </a:extLst>
          </p:cNvPr>
          <p:cNvSpPr/>
          <p:nvPr/>
        </p:nvSpPr>
        <p:spPr>
          <a:xfrm>
            <a:off x="1579954" y="2867136"/>
            <a:ext cx="21782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i="1" dirty="0">
                <a:latin typeface="+mj-lt"/>
              </a:rPr>
              <a:t>02</a:t>
            </a:r>
            <a:endParaRPr lang="ko-KR" altLang="en-US" sz="4400" i="1" dirty="0">
              <a:latin typeface="+mj-lt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EC85C38A-B080-4D46-8D71-746D43155B43}"/>
              </a:ext>
            </a:extLst>
          </p:cNvPr>
          <p:cNvSpPr/>
          <p:nvPr/>
        </p:nvSpPr>
        <p:spPr>
          <a:xfrm>
            <a:off x="3312135" y="4396659"/>
            <a:ext cx="748612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ko-KR" sz="2800" i="1" dirty="0" smtClean="0">
                <a:latin typeface="+mj-lt"/>
              </a:rPr>
              <a:t>Олимпиады, конкурсы, разработка программ по изучению языка, создание словарей, проведение мероприятий</a:t>
            </a:r>
            <a:endParaRPr lang="ko-KR" altLang="en-US" sz="2800" i="1" dirty="0">
              <a:latin typeface="+mj-lt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29017BA1-5446-4CC1-A0E0-B5813953EF63}"/>
              </a:ext>
            </a:extLst>
          </p:cNvPr>
          <p:cNvSpPr/>
          <p:nvPr/>
        </p:nvSpPr>
        <p:spPr>
          <a:xfrm>
            <a:off x="1579954" y="4602453"/>
            <a:ext cx="21782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i="1" dirty="0">
                <a:latin typeface="+mj-lt"/>
              </a:rPr>
              <a:t>03</a:t>
            </a:r>
            <a:endParaRPr lang="ko-KR" altLang="en-US" sz="44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0928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90C388FA-DB57-40D7-AEF1-4B3A7E17208E}"/>
              </a:ext>
            </a:extLst>
          </p:cNvPr>
          <p:cNvSpPr txBox="1"/>
          <p:nvPr/>
        </p:nvSpPr>
        <p:spPr>
          <a:xfrm>
            <a:off x="2378597" y="2362478"/>
            <a:ext cx="8411901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i="1" dirty="0"/>
              <a:t>С</a:t>
            </a:r>
            <a:r>
              <a:rPr lang="ru-RU" sz="4400" b="1" i="1" dirty="0" smtClean="0"/>
              <a:t>охранить и</a:t>
            </a:r>
            <a:r>
              <a:rPr lang="en-US" sz="4400" b="1" i="1" dirty="0" smtClean="0"/>
              <a:t> </a:t>
            </a:r>
            <a:r>
              <a:rPr lang="ru-RU" sz="4400" b="1" i="1" dirty="0" smtClean="0"/>
              <a:t>популяризировать </a:t>
            </a:r>
            <a:r>
              <a:rPr lang="ru-RU" sz="4400" b="1" i="1" dirty="0"/>
              <a:t>осетинский язык, </a:t>
            </a:r>
            <a:r>
              <a:rPr lang="ru-RU" sz="4400" b="1" i="1" dirty="0" smtClean="0"/>
              <a:t>сделать </a:t>
            </a:r>
            <a:r>
              <a:rPr lang="ru-RU" sz="4400" b="1" i="1" dirty="0"/>
              <a:t>его </a:t>
            </a:r>
            <a:endParaRPr lang="ru-RU" sz="4400" b="1" i="1" dirty="0"/>
          </a:p>
          <a:p>
            <a:r>
              <a:rPr lang="ru-RU" sz="4400" b="1" i="1" dirty="0"/>
              <a:t>изучение </a:t>
            </a:r>
            <a:r>
              <a:rPr lang="ru-RU" sz="4400" b="1" i="1" dirty="0" smtClean="0"/>
              <a:t>интересным</a:t>
            </a:r>
            <a:r>
              <a:rPr lang="ru-RU" sz="4400" b="1" i="1" dirty="0"/>
              <a:t>. </a:t>
            </a:r>
            <a:endParaRPr lang="ru-RU" sz="4400" b="1" i="1" dirty="0"/>
          </a:p>
          <a:p>
            <a:endParaRPr lang="en-US" altLang="ko-KR" sz="3200" i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BA090782-9306-4108-937B-A92CC1E48632}"/>
              </a:ext>
            </a:extLst>
          </p:cNvPr>
          <p:cNvSpPr txBox="1"/>
          <p:nvPr/>
        </p:nvSpPr>
        <p:spPr>
          <a:xfrm>
            <a:off x="3300457" y="452424"/>
            <a:ext cx="5343025" cy="83775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rIns="288000" rtlCol="0" anchor="ctr"/>
          <a:lstStyle>
            <a:defPPr>
              <a:defRPr lang="ko-KR"/>
            </a:defPPr>
            <a:lvl1pPr algn="ctr">
              <a:defRPr sz="2800" i="1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ru-RU" altLang="ko-KR" sz="4800" dirty="0" smtClean="0"/>
              <a:t>Цель</a:t>
            </a:r>
            <a:r>
              <a:rPr lang="en-US" altLang="ko-KR" sz="4800" dirty="0" smtClean="0"/>
              <a:t>:</a:t>
            </a:r>
            <a:endParaRPr lang="en-US" altLang="ko-KR" sz="4800" dirty="0"/>
          </a:p>
        </p:txBody>
      </p:sp>
    </p:spTree>
    <p:extLst>
      <p:ext uri="{BB962C8B-B14F-4D97-AF65-F5344CB8AC3E}">
        <p14:creationId xmlns:p14="http://schemas.microsoft.com/office/powerpoint/2010/main" val="207035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DB23A9F-0C08-4C5E-A4BF-A7A1EE20B5E2}"/>
              </a:ext>
            </a:extLst>
          </p:cNvPr>
          <p:cNvSpPr txBox="1"/>
          <p:nvPr/>
        </p:nvSpPr>
        <p:spPr>
          <a:xfrm>
            <a:off x="1999003" y="567185"/>
            <a:ext cx="8286077" cy="83099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800" i="1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ko-KR" altLang="en-US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DC937AC-5CF9-4C5D-AB4B-CF102C626381}"/>
              </a:ext>
            </a:extLst>
          </p:cNvPr>
          <p:cNvSpPr txBox="1"/>
          <p:nvPr/>
        </p:nvSpPr>
        <p:spPr>
          <a:xfrm>
            <a:off x="2064819" y="567185"/>
            <a:ext cx="8154443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rgbClr val="00488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ko-KR" sz="4800" i="1" dirty="0" smtClean="0">
                <a:solidFill>
                  <a:schemeClr val="bg1"/>
                </a:solidFill>
              </a:rPr>
              <a:t>Мое решение проблемы</a:t>
            </a:r>
            <a:r>
              <a:rPr lang="en-US" altLang="ko-KR" sz="4800" i="1" dirty="0" smtClean="0">
                <a:solidFill>
                  <a:schemeClr val="bg1"/>
                </a:solidFill>
              </a:rPr>
              <a:t>:</a:t>
            </a:r>
            <a:endParaRPr lang="ko-KR" altLang="en-US" sz="4800" i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21C5A5B-3E93-4FA0-9E21-E98C3C601A19}"/>
              </a:ext>
            </a:extLst>
          </p:cNvPr>
          <p:cNvSpPr txBox="1"/>
          <p:nvPr/>
        </p:nvSpPr>
        <p:spPr>
          <a:xfrm>
            <a:off x="1127345" y="2167004"/>
            <a:ext cx="10208712" cy="267765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Проект представляет собой веб-приложение, которое </a:t>
            </a:r>
            <a:endParaRPr lang="en-U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помогает 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сохранить и популяризировать осетинский язык через </a:t>
            </a:r>
            <a:endParaRPr lang="en-U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решение 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ребусов. Приложение развивает логическое мышление, расширяет словарный запас и предоставляет возможность для развлечения. Реализовано на базе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Flask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что делает его </a:t>
            </a:r>
            <a:endParaRPr lang="en-U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ru-R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доступным 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для пользователей через браузер.</a:t>
            </a:r>
            <a:endParaRPr lang="ko-KR" alt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4676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9828ECBC-D64C-4303-8AB3-1E4745B2EA26}"/>
              </a:ext>
            </a:extLst>
          </p:cNvPr>
          <p:cNvSpPr txBox="1"/>
          <p:nvPr/>
        </p:nvSpPr>
        <p:spPr>
          <a:xfrm>
            <a:off x="546101" y="921663"/>
            <a:ext cx="11303000" cy="5955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Отображение </a:t>
            </a: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ребусов с возможностью их решения.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Возможность использования подсказок (максимум 3 на ребус).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Ввод ответа и проверка его правильности.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Переключение на следующий ребус.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Просмотр </a:t>
            </a: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правил игры.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Возможность играть без регистрации (для гостей).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Регистрация и вход пользователей.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Сохранение прогресса зарегистрированных пользователей.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Отображение рейтинга игроков.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Предложение зарегистрироваться после решения третьего </a:t>
            </a:r>
            <a:r>
              <a:rPr lang="ru-RU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ребуса гостю</a:t>
            </a:r>
            <a:r>
              <a:rPr lang="ru-R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r>
              <a:rPr lang="ru-RU" sz="1400" dirty="0"/>
              <a:t/>
            </a:r>
            <a:br>
              <a:rPr lang="ru-RU" sz="1400" dirty="0"/>
            </a:br>
            <a:endParaRPr lang="ko-KR" altLang="en-US" sz="1400" i="1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E22FC7BF-2494-44C5-81E2-039B61FF0B75}"/>
              </a:ext>
            </a:extLst>
          </p:cNvPr>
          <p:cNvSpPr txBox="1"/>
          <p:nvPr/>
        </p:nvSpPr>
        <p:spPr>
          <a:xfrm>
            <a:off x="2931611" y="177432"/>
            <a:ext cx="6923825" cy="64633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altLang="ko-KR" sz="3600" i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Фун</a:t>
            </a:r>
            <a:r>
              <a:rPr lang="ru-RU" altLang="ko-KR" sz="3600" i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к</a:t>
            </a:r>
            <a:r>
              <a:rPr lang="ru-RU" altLang="ko-KR" sz="3600" i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ции </a:t>
            </a:r>
            <a:r>
              <a:rPr lang="en-US" altLang="ko-KR" sz="3600" i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altLang="ko-KR" sz="3600" i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игры</a:t>
            </a:r>
            <a:r>
              <a:rPr lang="en-US" altLang="ko-KR" sz="3600" i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: </a:t>
            </a:r>
            <a:endParaRPr lang="ko-KR" altLang="en-US" sz="3600" i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846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3979" y="1502014"/>
            <a:ext cx="2243138" cy="2243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Рисунок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Рисунок 2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Рисунок 3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50956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05A54D43-0705-4318-B747-5A29482ABB46}"/>
              </a:ext>
            </a:extLst>
          </p:cNvPr>
          <p:cNvSpPr/>
          <p:nvPr/>
        </p:nvSpPr>
        <p:spPr>
          <a:xfrm>
            <a:off x="4074075" y="1853852"/>
            <a:ext cx="4244257" cy="3697543"/>
          </a:xfrm>
          <a:prstGeom prst="rect">
            <a:avLst/>
          </a:prstGeom>
          <a:solidFill>
            <a:srgbClr val="F0F1F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ru-RU" sz="2800" dirty="0" err="1" smtClean="0">
                <a:solidFill>
                  <a:schemeClr val="tx1"/>
                </a:solidFill>
              </a:rPr>
              <a:t>хæрис</a:t>
            </a:r>
            <a:r>
              <a:rPr lang="ru-RU" sz="2800" dirty="0" smtClean="0">
                <a:solidFill>
                  <a:schemeClr val="tx1"/>
                </a:solidFill>
              </a:rPr>
              <a:t> </a:t>
            </a:r>
            <a:r>
              <a:rPr lang="ru-RU" sz="2800" dirty="0">
                <a:solidFill>
                  <a:schemeClr val="tx1"/>
                </a:solidFill>
              </a:rPr>
              <a:t>- ива</a:t>
            </a:r>
            <a:endParaRPr lang="ru-RU" sz="2800" dirty="0">
              <a:solidFill>
                <a:schemeClr val="tx1"/>
              </a:solidFill>
            </a:endParaRPr>
          </a:p>
          <a:p>
            <a:r>
              <a:rPr lang="ru-RU" sz="2800" dirty="0" err="1">
                <a:solidFill>
                  <a:schemeClr val="tx1"/>
                </a:solidFill>
              </a:rPr>
              <a:t>бирæгъ</a:t>
            </a:r>
            <a:r>
              <a:rPr lang="ru-RU" sz="2800" dirty="0">
                <a:solidFill>
                  <a:schemeClr val="tx1"/>
                </a:solidFill>
              </a:rPr>
              <a:t> - волк </a:t>
            </a:r>
            <a:endParaRPr lang="ru-RU" sz="2800" dirty="0">
              <a:solidFill>
                <a:schemeClr val="tx1"/>
              </a:solidFill>
            </a:endParaRPr>
          </a:p>
          <a:p>
            <a:r>
              <a:rPr lang="ru-RU" sz="2800" dirty="0" err="1">
                <a:solidFill>
                  <a:schemeClr val="tx1"/>
                </a:solidFill>
              </a:rPr>
              <a:t>зæнг</a:t>
            </a:r>
            <a:r>
              <a:rPr lang="ru-RU" sz="2800" dirty="0">
                <a:solidFill>
                  <a:schemeClr val="tx1"/>
                </a:solidFill>
              </a:rPr>
              <a:t> - голень, нога </a:t>
            </a:r>
            <a:endParaRPr lang="ru-RU" sz="2800" dirty="0">
              <a:solidFill>
                <a:schemeClr val="tx1"/>
              </a:solidFill>
            </a:endParaRPr>
          </a:p>
          <a:p>
            <a:r>
              <a:rPr lang="ru-RU" sz="2800" dirty="0" err="1">
                <a:solidFill>
                  <a:schemeClr val="tx1"/>
                </a:solidFill>
              </a:rPr>
              <a:t>фыййаг</a:t>
            </a:r>
            <a:r>
              <a:rPr lang="ru-RU" sz="2800" dirty="0">
                <a:solidFill>
                  <a:schemeClr val="tx1"/>
                </a:solidFill>
              </a:rPr>
              <a:t> - лопата </a:t>
            </a:r>
            <a:endParaRPr lang="ru-RU" sz="2800" dirty="0">
              <a:solidFill>
                <a:schemeClr val="tx1"/>
              </a:solidFill>
            </a:endParaRPr>
          </a:p>
          <a:p>
            <a:r>
              <a:rPr lang="ru-RU" sz="2800" dirty="0">
                <a:solidFill>
                  <a:schemeClr val="tx1"/>
                </a:solidFill>
              </a:rPr>
              <a:t>дон - вода, река </a:t>
            </a:r>
            <a:endParaRPr lang="ru-RU" sz="2800" dirty="0">
              <a:solidFill>
                <a:schemeClr val="tx1"/>
              </a:solidFill>
            </a:endParaRPr>
          </a:p>
          <a:p>
            <a:r>
              <a:rPr lang="ru-RU" sz="2800" dirty="0" err="1">
                <a:solidFill>
                  <a:schemeClr val="tx1"/>
                </a:solidFill>
              </a:rPr>
              <a:t>сындз</a:t>
            </a:r>
            <a:r>
              <a:rPr lang="ru-RU" sz="2800" dirty="0">
                <a:solidFill>
                  <a:schemeClr val="tx1"/>
                </a:solidFill>
              </a:rPr>
              <a:t> - колючка, </a:t>
            </a:r>
            <a:r>
              <a:rPr lang="ru-RU" sz="2800" dirty="0" smtClean="0">
                <a:solidFill>
                  <a:schemeClr val="tx1"/>
                </a:solidFill>
              </a:rPr>
              <a:t>шип </a:t>
            </a:r>
          </a:p>
          <a:p>
            <a:r>
              <a:rPr lang="ru-RU" sz="2800" dirty="0" err="1" smtClean="0">
                <a:solidFill>
                  <a:schemeClr val="tx1"/>
                </a:solidFill>
              </a:rPr>
              <a:t>хъæу</a:t>
            </a:r>
            <a:r>
              <a:rPr lang="ru-RU" sz="2800" dirty="0" smtClean="0">
                <a:solidFill>
                  <a:schemeClr val="tx1"/>
                </a:solidFill>
              </a:rPr>
              <a:t> </a:t>
            </a:r>
            <a:r>
              <a:rPr lang="ru-RU" sz="2800" dirty="0">
                <a:solidFill>
                  <a:schemeClr val="tx1"/>
                </a:solidFill>
              </a:rPr>
              <a:t>- село </a:t>
            </a:r>
            <a:endParaRPr lang="ru-RU" sz="2800" dirty="0">
              <a:solidFill>
                <a:schemeClr val="tx1"/>
              </a:solidFill>
            </a:endParaRPr>
          </a:p>
          <a:p>
            <a:r>
              <a:rPr lang="ru-RU" sz="2800" dirty="0" err="1">
                <a:solidFill>
                  <a:schemeClr val="tx1"/>
                </a:solidFill>
              </a:rPr>
              <a:t>дур</a:t>
            </a:r>
            <a:r>
              <a:rPr lang="ru-RU" sz="2800" dirty="0">
                <a:solidFill>
                  <a:schemeClr val="tx1"/>
                </a:solidFill>
              </a:rPr>
              <a:t> - камень </a:t>
            </a:r>
            <a:r>
              <a:rPr lang="ru-RU" sz="2800" dirty="0">
                <a:solidFill>
                  <a:schemeClr val="tx1"/>
                </a:solidFill>
              </a:rPr>
              <a:t/>
            </a:r>
            <a:br>
              <a:rPr lang="ru-RU" sz="2800" dirty="0">
                <a:solidFill>
                  <a:schemeClr val="tx1"/>
                </a:solidFill>
              </a:rPr>
            </a:br>
            <a:endParaRPr lang="en-US" altLang="ko-KR" sz="2800" i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FDBB8269-887E-4E8A-89CB-CA686B1906FB}"/>
              </a:ext>
            </a:extLst>
          </p:cNvPr>
          <p:cNvSpPr txBox="1"/>
          <p:nvPr/>
        </p:nvSpPr>
        <p:spPr>
          <a:xfrm>
            <a:off x="2542784" y="474641"/>
            <a:ext cx="6764054" cy="5847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altLang="ko-KR" sz="3200" i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Слова для ребусов</a:t>
            </a:r>
            <a:endParaRPr lang="ko-KR" altLang="en-US" sz="3200" i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30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790094" y="2042795"/>
            <a:ext cx="583197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Структура базы данных</a:t>
            </a:r>
            <a:endParaRPr lang="ru-RU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28" y="410462"/>
            <a:ext cx="2450016" cy="558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94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ebas Neue - Poppins Light">
      <a:majorFont>
        <a:latin typeface="Bebas Neue"/>
        <a:ea typeface="Arial Unicode MS"/>
        <a:cs typeface=""/>
      </a:majorFont>
      <a:minorFont>
        <a:latin typeface="Poppins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0F1F1"/>
        </a:solidFill>
        <a:ln>
          <a:solidFill>
            <a:schemeClr val="tx1"/>
          </a:solidFill>
        </a:ln>
      </a:spPr>
      <a:bodyPr rtlCol="0" anchor="ctr"/>
      <a:lstStyle>
        <a:defPPr algn="ctr">
          <a:defRPr sz="2800" i="1" dirty="0" smtClean="0">
            <a:solidFill>
              <a:schemeClr val="tx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22222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4006</TotalTime>
  <Words>341</Words>
  <Application>Microsoft Office PowerPoint</Application>
  <PresentationFormat>Произвольный</PresentationFormat>
  <Paragraphs>82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Arial Unicode MS</vt:lpstr>
      <vt:lpstr>Bebas Neue</vt:lpstr>
      <vt:lpstr>맑은 고딕</vt:lpstr>
      <vt:lpstr>Poppins Light</vt:lpstr>
      <vt:lpstr>PPTMON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Чувенков Евгений Николаевич</cp:lastModifiedBy>
  <cp:revision>310</cp:revision>
  <dcterms:created xsi:type="dcterms:W3CDTF">2019-04-06T05:20:47Z</dcterms:created>
  <dcterms:modified xsi:type="dcterms:W3CDTF">2025-04-26T11:26:03Z</dcterms:modified>
</cp:coreProperties>
</file>

<file path=docProps/thumbnail.jpeg>
</file>